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1F14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9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0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5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26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3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4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6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7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00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6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39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4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55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F69B5D-DA50-42AD-8C12-BA5A050DE239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C0CF1-AC70-4439-86B0-4D145D839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41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[Sinh học 9 ] Bài 16. ADN VÀ BẢN CHẤT CỦA 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[Sinh học 9 ] Bài 16. ADN VÀ BẢN CHẤT CỦA 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284449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  <a:endParaRPr lang="vi-VN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1628800"/>
            <a:ext cx="1296144" cy="194421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5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6858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 A – T; T – A)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(G – X; X – G)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∑Nu = A + T + G + X = 2A + 2G</a:t>
            </a:r>
            <a:endParaRPr lang="vi-VN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22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D22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7704856" cy="6858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A – T – G – G – X – T – A – G – T – X –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sung,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A – T – G – G – X – T – A – G – T – X –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 – A – X – X – G – A – T – X – A – G – </a:t>
            </a:r>
          </a:p>
        </p:txBody>
      </p:sp>
    </p:spTree>
    <p:extLst>
      <p:ext uri="{BB962C8B-B14F-4D97-AF65-F5344CB8AC3E}">
        <p14:creationId xmlns:p14="http://schemas.microsoft.com/office/powerpoint/2010/main" val="12863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0"/>
                <a:ext cx="7704856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 –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Cấu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trúc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ADN </a:t>
                </a:r>
              </a:p>
              <a:p>
                <a:pPr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bổ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sung,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ADN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ađênin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(A)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timin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(T)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guanin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(G)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xitôzin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(X)</a:t>
                </a:r>
              </a:p>
              <a:p>
                <a:pPr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+ T = G + 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ADN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loài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0"/>
                <a:ext cx="7704856" cy="6858000"/>
              </a:xfrm>
              <a:blipFill>
                <a:blip r:embed="rId2"/>
                <a:stretch>
                  <a:fillRect l="-1820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</a:p>
          <a:p>
            <a:pPr marL="0" indent="0" algn="just"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BT1.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A – T – G – X – T – A – G – T – X –</a:t>
            </a:r>
          </a:p>
          <a:p>
            <a:pPr marL="0" indent="0" algn="just">
              <a:buNone/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 algn="ctr">
              <a:buNone/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sung,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– T; G – X.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ADN.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A – T – G – X – T – A – G – T – X –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 – A – X – G – A – T – X – A – G –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vi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0"/>
            <a:ext cx="777686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CỦNG CỐ </a:t>
            </a:r>
          </a:p>
          <a:p>
            <a:pPr marL="0" indent="0" algn="just"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BT2.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= 400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 algn="ctr">
              <a:buNone/>
            </a:pP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= T; G = X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 = T = 400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 = 400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 T = 400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G = 200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 X = 200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2952328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Chủ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đề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3</a:t>
            </a:r>
            <a:b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ADN VÀ GEN </a:t>
            </a:r>
            <a:endParaRPr lang="vi-VN" sz="7200" b="1" dirty="0">
              <a:solidFill>
                <a:srgbClr val="FF000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798734" cy="130386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		ADN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9278"/>
            <a:ext cx="91440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ADN (</a:t>
            </a:r>
            <a:r>
              <a:rPr 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đêôxiribônuclêic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nuclêic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C; H; O; 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3448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968552" cy="70609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ADN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endParaRPr lang="vi-VN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74375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47664" y="1916832"/>
            <a:ext cx="3459985" cy="2520280"/>
            <a:chOff x="1547664" y="1916832"/>
            <a:chExt cx="3459985" cy="2520280"/>
          </a:xfrm>
        </p:grpSpPr>
        <p:sp>
          <p:nvSpPr>
            <p:cNvPr id="3" name="Rounded Rectangle 2"/>
            <p:cNvSpPr/>
            <p:nvPr/>
          </p:nvSpPr>
          <p:spPr>
            <a:xfrm>
              <a:off x="3491880" y="1916832"/>
              <a:ext cx="1515769" cy="252028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" name="Straight Arrow Connector 4"/>
            <p:cNvCxnSpPr>
              <a:endCxn id="3" idx="1"/>
            </p:cNvCxnSpPr>
            <p:nvPr/>
          </p:nvCxnSpPr>
          <p:spPr>
            <a:xfrm>
              <a:off x="1547664" y="3176972"/>
              <a:ext cx="194421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79512" y="2299809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688632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94991" y="1200783"/>
            <a:ext cx="4537995" cy="4628658"/>
            <a:chOff x="2194991" y="1200783"/>
            <a:chExt cx="4537995" cy="4628658"/>
          </a:xfrm>
        </p:grpSpPr>
        <p:sp>
          <p:nvSpPr>
            <p:cNvPr id="31" name="Flowchart: Stored Data 30"/>
            <p:cNvSpPr/>
            <p:nvPr/>
          </p:nvSpPr>
          <p:spPr>
            <a:xfrm flipH="1">
              <a:off x="2194991" y="5342214"/>
              <a:ext cx="2268987" cy="243614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Flowchart: Stored Data 31"/>
            <p:cNvSpPr/>
            <p:nvPr/>
          </p:nvSpPr>
          <p:spPr>
            <a:xfrm flipH="1">
              <a:off x="4463983" y="5342214"/>
              <a:ext cx="2268987" cy="243614"/>
            </a:xfrm>
            <a:prstGeom prst="flowChartOnlineStorage">
              <a:avLst/>
            </a:prstGeom>
            <a:solidFill>
              <a:srgbClr val="F1F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Pentagon 28"/>
            <p:cNvSpPr/>
            <p:nvPr/>
          </p:nvSpPr>
          <p:spPr>
            <a:xfrm>
              <a:off x="2384079" y="4990976"/>
              <a:ext cx="2079910" cy="24361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4463989" y="4990976"/>
              <a:ext cx="2268992" cy="24361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Pentagon 26"/>
            <p:cNvSpPr/>
            <p:nvPr/>
          </p:nvSpPr>
          <p:spPr>
            <a:xfrm>
              <a:off x="2384084" y="4611373"/>
              <a:ext cx="2079910" cy="24361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4463994" y="4611373"/>
              <a:ext cx="2268992" cy="24361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Flowchart: Stored Data 24"/>
            <p:cNvSpPr/>
            <p:nvPr/>
          </p:nvSpPr>
          <p:spPr>
            <a:xfrm>
              <a:off x="2384074" y="4244956"/>
              <a:ext cx="2268987" cy="243614"/>
            </a:xfrm>
            <a:prstGeom prst="flowChartOnlineStorage">
              <a:avLst/>
            </a:prstGeom>
            <a:solidFill>
              <a:srgbClr val="F1F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Flowchart: Stored Data 25"/>
            <p:cNvSpPr/>
            <p:nvPr/>
          </p:nvSpPr>
          <p:spPr>
            <a:xfrm>
              <a:off x="4463983" y="4245953"/>
              <a:ext cx="2268987" cy="243614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 flipH="1">
              <a:off x="2195002" y="3880532"/>
              <a:ext cx="2268992" cy="24361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 flipH="1">
              <a:off x="4463994" y="3880532"/>
              <a:ext cx="2079910" cy="24361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Flowchart: Stored Data 20"/>
            <p:cNvSpPr/>
            <p:nvPr/>
          </p:nvSpPr>
          <p:spPr>
            <a:xfrm>
              <a:off x="2384084" y="3514116"/>
              <a:ext cx="2268987" cy="243614"/>
            </a:xfrm>
            <a:prstGeom prst="flowChartOnlineStorage">
              <a:avLst/>
            </a:prstGeom>
            <a:solidFill>
              <a:srgbClr val="F1F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Flowchart: Stored Data 21"/>
            <p:cNvSpPr/>
            <p:nvPr/>
          </p:nvSpPr>
          <p:spPr>
            <a:xfrm>
              <a:off x="4463994" y="3515112"/>
              <a:ext cx="2268987" cy="243614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Flowchart: Stored Data 18"/>
            <p:cNvSpPr/>
            <p:nvPr/>
          </p:nvSpPr>
          <p:spPr>
            <a:xfrm>
              <a:off x="2384084" y="3149692"/>
              <a:ext cx="2268987" cy="243614"/>
            </a:xfrm>
            <a:prstGeom prst="flowChartOnlineStorage">
              <a:avLst/>
            </a:prstGeom>
            <a:solidFill>
              <a:srgbClr val="F1F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Flowchart: Stored Data 19"/>
            <p:cNvSpPr/>
            <p:nvPr/>
          </p:nvSpPr>
          <p:spPr>
            <a:xfrm>
              <a:off x="4463994" y="3150688"/>
              <a:ext cx="2268987" cy="243614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Stored Data 10"/>
            <p:cNvSpPr/>
            <p:nvPr/>
          </p:nvSpPr>
          <p:spPr>
            <a:xfrm flipH="1">
              <a:off x="2195002" y="1688010"/>
              <a:ext cx="2268987" cy="243614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 flipH="1">
              <a:off x="2194996" y="1322590"/>
              <a:ext cx="2268992" cy="24361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2384084" y="2053431"/>
              <a:ext cx="2079910" cy="24361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Flowchart: Stored Data 14"/>
            <p:cNvSpPr/>
            <p:nvPr/>
          </p:nvSpPr>
          <p:spPr>
            <a:xfrm flipH="1">
              <a:off x="2194996" y="2418851"/>
              <a:ext cx="2268987" cy="243614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2384079" y="2784271"/>
              <a:ext cx="2079910" cy="24361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Flowchart: Stored Data 15"/>
            <p:cNvSpPr/>
            <p:nvPr/>
          </p:nvSpPr>
          <p:spPr>
            <a:xfrm flipH="1">
              <a:off x="4463989" y="2418851"/>
              <a:ext cx="2268987" cy="243614"/>
            </a:xfrm>
            <a:prstGeom prst="flowChartOnlineStorage">
              <a:avLst/>
            </a:prstGeom>
            <a:solidFill>
              <a:srgbClr val="F1F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94996" y="1200783"/>
              <a:ext cx="378165" cy="46286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solidFill>
                  <a:schemeClr val="tx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flipH="1">
              <a:off x="4463989" y="1322590"/>
              <a:ext cx="2079910" cy="24361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Stored Data 11"/>
            <p:cNvSpPr/>
            <p:nvPr/>
          </p:nvSpPr>
          <p:spPr>
            <a:xfrm flipH="1">
              <a:off x="4463994" y="1688010"/>
              <a:ext cx="2268987" cy="243614"/>
            </a:xfrm>
            <a:prstGeom prst="flowChartOnlineStorage">
              <a:avLst/>
            </a:prstGeom>
            <a:solidFill>
              <a:srgbClr val="F1F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4463994" y="2053431"/>
              <a:ext cx="2268992" cy="24361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463989" y="2784271"/>
              <a:ext cx="2268992" cy="24361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54815" y="1200783"/>
              <a:ext cx="378165" cy="46286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25620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923928" y="620688"/>
            <a:ext cx="2481607" cy="1224136"/>
            <a:chOff x="3923928" y="620688"/>
            <a:chExt cx="2481607" cy="1224136"/>
          </a:xfrm>
        </p:grpSpPr>
        <p:sp>
          <p:nvSpPr>
            <p:cNvPr id="2" name="Rounded Rectangle 1"/>
            <p:cNvSpPr/>
            <p:nvPr/>
          </p:nvSpPr>
          <p:spPr>
            <a:xfrm>
              <a:off x="5253407" y="620688"/>
              <a:ext cx="1152128" cy="64807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Ađênin</a:t>
              </a:r>
              <a:endPara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923928" y="944724"/>
              <a:ext cx="1329479" cy="9001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23928" y="1844824"/>
            <a:ext cx="2481607" cy="648072"/>
            <a:chOff x="3923928" y="1844824"/>
            <a:chExt cx="2481607" cy="648072"/>
          </a:xfrm>
        </p:grpSpPr>
        <p:sp>
          <p:nvSpPr>
            <p:cNvPr id="9" name="Rounded Rectangle 8"/>
            <p:cNvSpPr/>
            <p:nvPr/>
          </p:nvSpPr>
          <p:spPr>
            <a:xfrm>
              <a:off x="5253407" y="1844824"/>
              <a:ext cx="1152128" cy="648072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Guanin</a:t>
              </a:r>
              <a:endPara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flipH="1">
              <a:off x="3923928" y="2168860"/>
              <a:ext cx="1329479" cy="540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23928" y="3068960"/>
            <a:ext cx="2481607" cy="648072"/>
            <a:chOff x="3923928" y="3068960"/>
            <a:chExt cx="2481607" cy="648072"/>
          </a:xfrm>
        </p:grpSpPr>
        <p:sp>
          <p:nvSpPr>
            <p:cNvPr id="11" name="Rounded Rectangle 10"/>
            <p:cNvSpPr/>
            <p:nvPr/>
          </p:nvSpPr>
          <p:spPr>
            <a:xfrm>
              <a:off x="5253407" y="3068960"/>
              <a:ext cx="1152128" cy="648072"/>
            </a:xfrm>
            <a:prstGeom prst="round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Xitôzin</a:t>
              </a:r>
              <a:endPara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1" idx="1"/>
            </p:cNvCxnSpPr>
            <p:nvPr/>
          </p:nvCxnSpPr>
          <p:spPr>
            <a:xfrm flipH="1" flipV="1">
              <a:off x="3923928" y="3068960"/>
              <a:ext cx="1329479" cy="3240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923928" y="3861048"/>
            <a:ext cx="2481607" cy="1224136"/>
            <a:chOff x="3923928" y="3861048"/>
            <a:chExt cx="2481607" cy="1224136"/>
          </a:xfrm>
        </p:grpSpPr>
        <p:sp>
          <p:nvSpPr>
            <p:cNvPr id="10" name="Rounded Rectangle 9"/>
            <p:cNvSpPr/>
            <p:nvPr/>
          </p:nvSpPr>
          <p:spPr>
            <a:xfrm>
              <a:off x="5253407" y="4437112"/>
              <a:ext cx="1152128" cy="648072"/>
            </a:xfrm>
            <a:prstGeom prst="round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Timin</a:t>
              </a:r>
              <a:endPara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0" idx="1"/>
            </p:cNvCxnSpPr>
            <p:nvPr/>
          </p:nvCxnSpPr>
          <p:spPr>
            <a:xfrm flipH="1" flipV="1">
              <a:off x="3923928" y="3861048"/>
              <a:ext cx="1329479" cy="9001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8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-13692"/>
            <a:ext cx="7812868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ADN</a:t>
            </a:r>
          </a:p>
          <a:p>
            <a:pPr marL="0" indent="0" algn="just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ADN,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459369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1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1953,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9672" y="1340769"/>
            <a:ext cx="2055939" cy="3537683"/>
            <a:chOff x="1619672" y="1340769"/>
            <a:chExt cx="2055939" cy="353768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340769"/>
              <a:ext cx="2055939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79712" y="4509120"/>
              <a:ext cx="1207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J.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Oatxơn</a:t>
              </a:r>
              <a:endParaRPr 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4048" y="1341198"/>
            <a:ext cx="2016224" cy="3529807"/>
            <a:chOff x="5004048" y="1341198"/>
            <a:chExt cx="2016224" cy="352980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1198"/>
              <a:ext cx="2016224" cy="2951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48521" y="4501673"/>
              <a:ext cx="1111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F. Crick</a:t>
              </a:r>
              <a:endParaRPr 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1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699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Garamond</vt:lpstr>
      <vt:lpstr>Times New Roman</vt:lpstr>
      <vt:lpstr>Organic</vt:lpstr>
      <vt:lpstr>PowerPoint Presentation</vt:lpstr>
      <vt:lpstr>Chủ đề 3 ADN VÀ GEN </vt:lpstr>
      <vt:lpstr>Bài 15.  ADN</vt:lpstr>
      <vt:lpstr>PowerPoint Presentation</vt:lpstr>
      <vt:lpstr>Một chuỗi  ADN xoắn</vt:lpstr>
      <vt:lpstr>Chuỗi ADN nhìn trực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Thi Phi Loan</cp:lastModifiedBy>
  <cp:revision>26</cp:revision>
  <dcterms:created xsi:type="dcterms:W3CDTF">2021-06-04T12:24:45Z</dcterms:created>
  <dcterms:modified xsi:type="dcterms:W3CDTF">2022-07-02T07:06:28Z</dcterms:modified>
</cp:coreProperties>
</file>